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6"/>
  </p:sldMasterIdLst>
  <p:notesMasterIdLst>
    <p:notesMasterId r:id="rId20"/>
  </p:notesMasterIdLst>
  <p:sldIdLst>
    <p:sldId id="304" r:id="rId7"/>
    <p:sldId id="261" r:id="rId8"/>
    <p:sldId id="260" r:id="rId9"/>
    <p:sldId id="262" r:id="rId10"/>
    <p:sldId id="275" r:id="rId11"/>
    <p:sldId id="277" r:id="rId12"/>
    <p:sldId id="278" r:id="rId13"/>
    <p:sldId id="293" r:id="rId14"/>
    <p:sldId id="305" r:id="rId15"/>
    <p:sldId id="306" r:id="rId16"/>
    <p:sldId id="294" r:id="rId17"/>
    <p:sldId id="288" r:id="rId18"/>
    <p:sldId id="29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RMAN"/>
        <a:ea typeface="MS Pゴシック"/>
        <a:cs typeface="MS Pゴシック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RMAN"/>
        <a:ea typeface="MS Pゴシック"/>
        <a:cs typeface="MS Pゴシック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RMAN"/>
        <a:ea typeface="MS Pゴシック"/>
        <a:cs typeface="MS Pゴシック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RMAN"/>
        <a:ea typeface="MS Pゴシック"/>
        <a:cs typeface="MS Pゴシック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RMAN"/>
        <a:ea typeface="MS Pゴシック"/>
        <a:cs typeface="MS P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RMAN"/>
        <a:ea typeface="MS Pゴシック"/>
        <a:cs typeface="MS P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RMAN"/>
        <a:ea typeface="MS Pゴシック"/>
        <a:cs typeface="MS P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RMAN"/>
        <a:ea typeface="MS Pゴシック"/>
        <a:cs typeface="MS P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RMAN"/>
        <a:ea typeface="MS Pゴシック"/>
        <a:cs typeface="MS P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66"/>
    <a:srgbClr val="FF6600"/>
    <a:srgbClr val="FF0000"/>
    <a:srgbClr val="996633"/>
    <a:srgbClr val="C73609"/>
    <a:srgbClr val="0066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Haz clic para editar los estilos de texto maestro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481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5167AAE-4CB0-46E3-AF53-74342338DA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827E1B-274E-4258-95D2-D38EA44D7730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513DA5-1F75-4F31-9B2D-6C3AC607139C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90FD532-C7CD-4442-AC0F-873890C2739C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w="12700" cap="flat">
            <a:solidFill>
              <a:schemeClr val="tx1"/>
            </a:solidFill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just" eaLnBrk="1" hangingPunct="1">
              <a:lnSpc>
                <a:spcPct val="104000"/>
              </a:lnSpc>
            </a:pPr>
            <a:r>
              <a:rPr lang="en-US" altLang="en-US"/>
              <a:t>Los diferentes instructores tienen diferentes objetivos en cuanto a la participación de los estudiantes. Algunos esperan que los estudiantes se concentren en escuchar, pensar y tomar notas. Otros quieren que se involucren activamente de otras maneras también. Participar de varias maneras desarrollará sus habilidades académicas. Hacer o responder a las preguntas puede hacer que una clase valga más la pena para ti y tus compañeros.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39378D1-672E-4446-9EFB-DA9AD2F01D84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1142CD-7E9A-47FC-B93D-F264BA184A38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3695EB-F863-4B3E-A9F6-9D741DBC3B70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3BB7B69-B52A-4B6E-999A-5DFA32B172D0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B915F2-E50C-40F6-B15C-4175F61B8F07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76AE6D-23C1-40DD-8556-8B31F6E0E7D0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A7569A-0D67-4AD9-8E6F-2772684D38A9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EA50BE-817A-4C18-8852-76CE1F79718B}" type="slidenum">
              <a:rPr lang="en-US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HERMAN" pitchFamily="2" charset="2"/>
              <a:ea typeface="MS Pゴシック" pitchFamily="-92" charset="-128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D85D1F-09E6-4802-ACAC-EFE213BE1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458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15ED-EE9D-4260-9325-6237C463CD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10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9939C-C523-4A10-8EF9-8AE5EB67D1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58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6D5A4-3F66-4A91-B9F0-677A319911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06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9DAFD-A4FF-4754-A207-6EA42D7B3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564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35C68-E4D0-4B5E-B4D0-8DF4B5C3CE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32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06AEC-4CFD-4A59-9442-2EEFFDF9B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92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ABD6B-10A9-4B02-B7C6-CDE541986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16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A5E3-AE31-405A-B5CC-18F5DB39E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81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C41C-EDD8-458B-91F2-B6CB56B05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86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71AD2-6481-4014-B718-E4A5A904B9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844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Haga clic para editar el estilo del título maestro</a:t>
            </a:r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Haz clic para editar los estilos de texto maestro</a:t>
            </a:r>
          </a:p>
          <a:p>
            <a:pPr lvl="1"/>
            <a:r>
              <a:rPr lang="en-US" altLang="en-US"/>
              <a:t>Segundo nivel</a:t>
            </a:r>
          </a:p>
          <a:p>
            <a:pPr lvl="2"/>
            <a:r>
              <a:rPr lang="en-US" altLang="en-US"/>
              <a:t>Tercer nivel</a:t>
            </a:r>
          </a:p>
          <a:p>
            <a:pPr lvl="3"/>
            <a:r>
              <a:rPr lang="en-US" altLang="en-US"/>
              <a:t>Cuarto nivel</a:t>
            </a:r>
          </a:p>
          <a:p>
            <a:pPr lvl="4"/>
            <a:r>
              <a:rPr lang="en-US" altLang="en-US"/>
              <a:t>Quinto nivel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HERMAN" pitchFamily="2" charset="2"/>
                <a:ea typeface="MS Pゴシック" pitchFamily="-92" charset="-128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HERMAN" pitchFamily="2" charset="2"/>
                <a:ea typeface="MS Pゴシック" pitchFamily="-92" charset="-128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6FC1187-C097-4C8A-A8A6-B5BB79981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4" r:id="rId2"/>
    <p:sldLayoutId id="2147483772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3" r:id="rId9"/>
    <p:sldLayoutId id="2147483770" r:id="rId10"/>
    <p:sldLayoutId id="21474837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655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rgbClr val="C73609"/>
                </a:solidFill>
                <a:latin typeface="Impact" pitchFamily="34" charset="0"/>
              </a:rPr>
              <a:t>¿Qué son los estilos de aprendizaje?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8153400" cy="46831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La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información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entra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en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tu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cerebro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de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tres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maneras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principales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: vista,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oído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y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tacto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, la que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más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usas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se llama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tu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estilo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 de </a:t>
            </a:r>
            <a:r>
              <a:rPr lang="en-US" altLang="en-US" b="1" dirty="0" err="1">
                <a:solidFill>
                  <a:srgbClr val="FF6600"/>
                </a:solidFill>
                <a:latin typeface="Baskerville Old Face" panose="02020602080505020303" pitchFamily="18" charset="0"/>
              </a:rPr>
              <a:t>aprendizaje</a:t>
            </a:r>
            <a:r>
              <a:rPr lang="en-US" altLang="en-US" b="1" dirty="0">
                <a:solidFill>
                  <a:srgbClr val="FF6600"/>
                </a:solidFill>
                <a:latin typeface="Baskerville Old Face" panose="02020602080505020303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 dirty="0">
              <a:solidFill>
                <a:srgbClr val="FF6600"/>
              </a:solidFill>
              <a:latin typeface="Baskerville Old Face" panose="02020602080505020303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b="1" u="sng" dirty="0">
              <a:solidFill>
                <a:srgbClr val="FF3300"/>
              </a:solidFill>
              <a:latin typeface="Sylfaen" panose="010A05020503060303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u="sng" dirty="0">
                <a:solidFill>
                  <a:srgbClr val="FF3300"/>
                </a:solidFill>
                <a:latin typeface="Sylfaen" panose="010A0502050306030303" pitchFamily="18" charset="0"/>
              </a:rPr>
              <a:t>Los </a:t>
            </a:r>
            <a:r>
              <a:rPr lang="en-US" altLang="en-US" b="1" u="sng" dirty="0" err="1">
                <a:solidFill>
                  <a:srgbClr val="FF3300"/>
                </a:solidFill>
                <a:latin typeface="Sylfaen" panose="010A0502050306030303" pitchFamily="18" charset="0"/>
              </a:rPr>
              <a:t>estudiantes</a:t>
            </a:r>
            <a:r>
              <a:rPr lang="en-US" altLang="en-US" b="1" u="sng" dirty="0">
                <a:solidFill>
                  <a:srgbClr val="FF3300"/>
                </a:solidFill>
                <a:latin typeface="Sylfaen" panose="010A0502050306030303" pitchFamily="18" charset="0"/>
              </a:rPr>
              <a:t> </a:t>
            </a:r>
            <a:r>
              <a:rPr lang="en-US" altLang="en-US" b="1" u="sng" dirty="0" err="1">
                <a:solidFill>
                  <a:srgbClr val="FF3300"/>
                </a:solidFill>
                <a:latin typeface="Sylfaen" panose="010A0502050306030303" pitchFamily="18" charset="0"/>
              </a:rPr>
              <a:t>visuales</a:t>
            </a:r>
            <a:r>
              <a:rPr lang="en-US" altLang="en-US" dirty="0">
                <a:latin typeface="Sylfaen" panose="010A0502050306030303" pitchFamily="18" charset="0"/>
              </a:rPr>
              <a:t> </a:t>
            </a:r>
            <a:r>
              <a:rPr lang="en-US" altLang="en-US" dirty="0" err="1">
                <a:latin typeface="Sylfaen" panose="010A0502050306030303" pitchFamily="18" charset="0"/>
              </a:rPr>
              <a:t>aprenden</a:t>
            </a:r>
            <a:r>
              <a:rPr lang="en-US" altLang="en-US" dirty="0">
                <a:latin typeface="Sylfaen" panose="010A0502050306030303" pitchFamily="18" charset="0"/>
              </a:rPr>
              <a:t> de vista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u="sng" dirty="0">
                <a:solidFill>
                  <a:srgbClr val="006600"/>
                </a:solidFill>
                <a:latin typeface="Sylfaen" panose="010A0502050306030303" pitchFamily="18" charset="0"/>
              </a:rPr>
              <a:t>Los </a:t>
            </a:r>
            <a:r>
              <a:rPr lang="en-US" altLang="en-US" b="1" u="sng" dirty="0" err="1">
                <a:solidFill>
                  <a:srgbClr val="006600"/>
                </a:solidFill>
                <a:latin typeface="Sylfaen" panose="010A0502050306030303" pitchFamily="18" charset="0"/>
              </a:rPr>
              <a:t>estudiantes</a:t>
            </a:r>
            <a:r>
              <a:rPr lang="en-US" altLang="en-US" b="1" u="sng" dirty="0">
                <a:solidFill>
                  <a:srgbClr val="006600"/>
                </a:solidFill>
                <a:latin typeface="Sylfaen" panose="010A0502050306030303" pitchFamily="18" charset="0"/>
              </a:rPr>
              <a:t> </a:t>
            </a:r>
            <a:r>
              <a:rPr lang="en-US" altLang="en-US" b="1" u="sng" dirty="0" err="1">
                <a:solidFill>
                  <a:srgbClr val="006600"/>
                </a:solidFill>
                <a:latin typeface="Sylfaen" panose="010A0502050306030303" pitchFamily="18" charset="0"/>
              </a:rPr>
              <a:t>auditivos</a:t>
            </a:r>
            <a:r>
              <a:rPr lang="en-US" altLang="en-US" dirty="0">
                <a:latin typeface="Sylfaen" panose="010A0502050306030303" pitchFamily="18" charset="0"/>
              </a:rPr>
              <a:t> </a:t>
            </a:r>
            <a:r>
              <a:rPr lang="en-US" altLang="en-US" dirty="0" err="1">
                <a:latin typeface="Sylfaen" panose="010A0502050306030303" pitchFamily="18" charset="0"/>
              </a:rPr>
              <a:t>aprenden</a:t>
            </a:r>
            <a:r>
              <a:rPr lang="en-US" altLang="en-US" dirty="0">
                <a:latin typeface="Sylfaen" panose="010A0502050306030303" pitchFamily="18" charset="0"/>
              </a:rPr>
              <a:t> </a:t>
            </a:r>
            <a:r>
              <a:rPr lang="en-US" altLang="en-US" dirty="0" err="1">
                <a:latin typeface="Sylfaen" panose="010A0502050306030303" pitchFamily="18" charset="0"/>
              </a:rPr>
              <a:t>escuchando</a:t>
            </a:r>
            <a:endParaRPr lang="en-US" altLang="en-US" dirty="0">
              <a:latin typeface="Sylfaen" panose="010A05020503060303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chemeClr val="folHlink"/>
                </a:solidFill>
                <a:latin typeface="Sylfaen" panose="010A0502050306030303" pitchFamily="18" charset="0"/>
              </a:rPr>
              <a:t>Los </a:t>
            </a:r>
            <a:r>
              <a:rPr lang="en-US" altLang="en-US" u="sng" dirty="0" err="1">
                <a:solidFill>
                  <a:schemeClr val="folHlink"/>
                </a:solidFill>
                <a:latin typeface="Sylfaen" panose="010A0502050306030303" pitchFamily="18" charset="0"/>
              </a:rPr>
              <a:t>estudiantes</a:t>
            </a:r>
            <a:r>
              <a:rPr lang="en-US" altLang="en-US" u="sng" dirty="0">
                <a:solidFill>
                  <a:schemeClr val="folHlink"/>
                </a:solidFill>
                <a:latin typeface="Sylfaen" panose="010A0502050306030303" pitchFamily="18" charset="0"/>
              </a:rPr>
              <a:t> </a:t>
            </a:r>
            <a:r>
              <a:rPr lang="en-US" altLang="en-US" u="sng" dirty="0" err="1">
                <a:solidFill>
                  <a:schemeClr val="folHlink"/>
                </a:solidFill>
                <a:latin typeface="Sylfaen" panose="010A0502050306030303" pitchFamily="18" charset="0"/>
              </a:rPr>
              <a:t>táctiles</a:t>
            </a:r>
            <a:r>
              <a:rPr lang="en-US" altLang="en-US" dirty="0">
                <a:latin typeface="Sylfaen" panose="010A0502050306030303" pitchFamily="18" charset="0"/>
              </a:rPr>
              <a:t> (</a:t>
            </a:r>
            <a:r>
              <a:rPr lang="en-US" altLang="en-US" dirty="0" err="1">
                <a:latin typeface="Sylfaen" panose="010A0502050306030303" pitchFamily="18" charset="0"/>
              </a:rPr>
              <a:t>quinesiológicos</a:t>
            </a:r>
            <a:r>
              <a:rPr lang="en-US" altLang="en-US" dirty="0">
                <a:latin typeface="Sylfaen" panose="010A0502050306030303" pitchFamily="18" charset="0"/>
              </a:rPr>
              <a:t>) </a:t>
            </a:r>
            <a:r>
              <a:rPr lang="en-US" altLang="en-US" dirty="0" err="1">
                <a:latin typeface="Sylfaen" panose="010A0502050306030303" pitchFamily="18" charset="0"/>
              </a:rPr>
              <a:t>aprenden</a:t>
            </a:r>
            <a:r>
              <a:rPr lang="en-US" altLang="en-US" dirty="0">
                <a:latin typeface="Sylfaen" panose="010A0502050306030303" pitchFamily="18" charset="0"/>
              </a:rPr>
              <a:t> por el </a:t>
            </a:r>
            <a:r>
              <a:rPr lang="en-US" altLang="en-US" dirty="0" err="1">
                <a:latin typeface="Sylfaen" panose="010A0502050306030303" pitchFamily="18" charset="0"/>
              </a:rPr>
              <a:t>tacto</a:t>
            </a:r>
            <a:endParaRPr lang="en-US" altLang="en-US" dirty="0">
              <a:latin typeface="Sylfaen" panose="010A0502050306030303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TRENDY"/>
            </a:endParaRPr>
          </a:p>
        </p:txBody>
      </p:sp>
      <p:pic>
        <p:nvPicPr>
          <p:cNvPr id="81938" name="Picture 18" descr="j02415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02936"/>
            <a:ext cx="1827213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0" name="Picture 20" descr="j02868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05425"/>
            <a:ext cx="17732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98846"/>
            <a:ext cx="5086350" cy="678741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9248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Usando el conocimiento de su estilo de aprendizaje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686800" cy="1447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Conociendo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tu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estilo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de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aprendizaje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,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tanto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tus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fortalezas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como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tus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debilidades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,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puede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ayudarte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a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estudiar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más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 </a:t>
            </a:r>
            <a:r>
              <a:rPr lang="en-US" altLang="en-US" sz="2800" b="1" dirty="0" err="1">
                <a:solidFill>
                  <a:srgbClr val="336600"/>
                </a:solidFill>
                <a:latin typeface="Harrington" panose="04040505050A02020702" pitchFamily="82" charset="0"/>
              </a:rPr>
              <a:t>eficazmente</a:t>
            </a:r>
            <a:r>
              <a:rPr lang="en-US" altLang="en-US" sz="2800" b="1" dirty="0">
                <a:solidFill>
                  <a:srgbClr val="336600"/>
                </a:solidFill>
                <a:latin typeface="Harrington" panose="04040505050A02020702" pitchFamily="82" charset="0"/>
              </a:rPr>
              <a:t>. </a:t>
            </a:r>
          </a:p>
        </p:txBody>
      </p:sp>
      <p:pic>
        <p:nvPicPr>
          <p:cNvPr id="44040" name="Picture 8" descr="06_Reading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76600"/>
            <a:ext cx="3733800" cy="2498725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1" name="WordArt 9"/>
          <p:cNvSpPr>
            <a:spLocks noChangeArrowheads="1" noChangeShapeType="1" noTextEdit="1"/>
          </p:cNvSpPr>
          <p:nvPr/>
        </p:nvSpPr>
        <p:spPr bwMode="auto">
          <a:xfrm>
            <a:off x="304800" y="4114800"/>
            <a:ext cx="1981200" cy="1219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¡Míralo!</a:t>
            </a:r>
          </a:p>
        </p:txBody>
      </p:sp>
      <p:sp>
        <p:nvSpPr>
          <p:cNvPr id="44042" name="WordArt 10"/>
          <p:cNvSpPr>
            <a:spLocks noChangeArrowheads="1" noChangeShapeType="1" noTextEdit="1"/>
          </p:cNvSpPr>
          <p:nvPr/>
        </p:nvSpPr>
        <p:spPr bwMode="auto">
          <a:xfrm>
            <a:off x="6781800" y="3733800"/>
            <a:ext cx="19812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¡Escuchen!</a:t>
            </a:r>
          </a:p>
        </p:txBody>
      </p:sp>
      <p:sp>
        <p:nvSpPr>
          <p:cNvPr id="44043" name="WordArt 11"/>
          <p:cNvSpPr>
            <a:spLocks noChangeArrowheads="1" noChangeShapeType="1" noTextEdit="1"/>
          </p:cNvSpPr>
          <p:nvPr/>
        </p:nvSpPr>
        <p:spPr bwMode="auto">
          <a:xfrm>
            <a:off x="3276600" y="5867400"/>
            <a:ext cx="2895600" cy="781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shley Crawford"/>
              </a:rPr>
              <a:t>¡Experiméntalo!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68707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Construir fortalezas a través de los estilos de aprendizaje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077200" cy="3352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Aprovecha al máximo tu estilo de aprendizaje.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Trabaja más duro en habilidades que no te resultan fáciles.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Sé flexible y adaptable, prueba nuevas cosas y nuevas formas.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¡Sigue creciendo! ¡No te satisfaga fácilmente!</a:t>
            </a:r>
          </a:p>
        </p:txBody>
      </p:sp>
      <p:pic>
        <p:nvPicPr>
          <p:cNvPr id="37894" name="Picture 6" descr="MCj030368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495800"/>
            <a:ext cx="17224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267200"/>
            <a:ext cx="990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0" name="Picture 12" descr="MCj0403997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724400"/>
            <a:ext cx="10731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1" name="Picture 13" descr="MCj0197588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867400"/>
            <a:ext cx="25463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4" name="Picture 16" descr="MCj04061480000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48200"/>
            <a:ext cx="18510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8" descr="j0219072"/>
          <p:cNvPicPr>
            <a:picLocks noChangeAspect="1" noChangeArrowheads="1" noCrop="1"/>
          </p:cNvPicPr>
          <p:nvPr/>
        </p:nvPicPr>
        <p:blipFill>
          <a:blip r:embed="rId3">
            <a:lum brigh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19405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 descr="j0288928"/>
          <p:cNvPicPr>
            <a:picLocks noChangeAspect="1" noChangeArrowheads="1" noCrop="1"/>
          </p:cNvPicPr>
          <p:nvPr/>
        </p:nvPicPr>
        <p:blipFill>
          <a:blip r:embed="rId4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2477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322388"/>
          </a:xfrm>
        </p:spPr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C73609"/>
                </a:solidFill>
                <a:latin typeface="Impact" pitchFamily="34" charset="0"/>
              </a:rPr>
              <a:t>¡Recuerda!</a:t>
            </a:r>
            <a:br>
              <a:rPr lang="en-US" sz="3600" dirty="0">
                <a:solidFill>
                  <a:srgbClr val="C73609"/>
                </a:solidFill>
                <a:latin typeface="Impact" pitchFamily="34" charset="0"/>
              </a:rPr>
            </a:br>
            <a:r>
              <a:rPr lang="en-US" sz="3600" dirty="0">
                <a:solidFill>
                  <a:srgbClr val="C73609"/>
                </a:solidFill>
                <a:latin typeface="Impact" pitchFamily="34" charset="0"/>
              </a:rPr>
              <a:t>No importa cuál sea tu estilo de aprendizaje, es muy importante...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8001000" cy="426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b="1" dirty="0" err="1">
                <a:latin typeface="Sylfaen" panose="010A0502050306030303" pitchFamily="18" charset="0"/>
              </a:rPr>
              <a:t>Participe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en</a:t>
            </a:r>
            <a:r>
              <a:rPr lang="en-US" altLang="en-US" sz="2400" b="1" dirty="0">
                <a:latin typeface="Sylfaen" panose="010A0502050306030303" pitchFamily="18" charset="0"/>
              </a:rPr>
              <a:t> la </a:t>
            </a:r>
            <a:r>
              <a:rPr lang="en-US" altLang="en-US" sz="2400" b="1" dirty="0" err="1">
                <a:latin typeface="Sylfaen" panose="010A0502050306030303" pitchFamily="18" charset="0"/>
              </a:rPr>
              <a:t>clase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/>
              <a:t>- ¡</a:t>
            </a:r>
            <a:r>
              <a:rPr lang="en-US" altLang="en-US" sz="2400" b="1" dirty="0" err="1"/>
              <a:t>participe</a:t>
            </a:r>
            <a:r>
              <a:rPr lang="en-US" altLang="en-US" sz="2400" b="1" dirty="0">
                <a:latin typeface="Sylfaen" panose="010A0502050306030303" pitchFamily="18" charset="0"/>
              </a:rPr>
              <a:t>!</a:t>
            </a:r>
          </a:p>
          <a:p>
            <a:pPr eaLnBrk="1" hangingPunct="1"/>
            <a:r>
              <a:rPr lang="en-US" altLang="en-US" sz="2400" b="1" dirty="0" err="1">
                <a:latin typeface="Sylfaen" panose="010A0502050306030303" pitchFamily="18" charset="0"/>
              </a:rPr>
              <a:t>Vincular</a:t>
            </a:r>
            <a:r>
              <a:rPr lang="en-US" altLang="en-US" sz="2400" b="1" dirty="0">
                <a:latin typeface="Sylfaen" panose="010A0502050306030303" pitchFamily="18" charset="0"/>
              </a:rPr>
              <a:t> la </a:t>
            </a:r>
            <a:r>
              <a:rPr lang="en-US" altLang="en-US" sz="2400" b="1" dirty="0" err="1">
                <a:latin typeface="Sylfaen" panose="010A0502050306030303" pitchFamily="18" charset="0"/>
              </a:rPr>
              <a:t>experiencia</a:t>
            </a:r>
            <a:r>
              <a:rPr lang="en-US" altLang="en-US" sz="2400" b="1" dirty="0">
                <a:latin typeface="Sylfaen" panose="010A0502050306030303" pitchFamily="18" charset="0"/>
              </a:rPr>
              <a:t> del aula con el </a:t>
            </a:r>
            <a:r>
              <a:rPr lang="en-US" altLang="en-US" sz="2400" b="1" dirty="0" err="1">
                <a:latin typeface="Sylfaen" panose="010A0502050306030303" pitchFamily="18" charset="0"/>
              </a:rPr>
              <a:t>mundo</a:t>
            </a:r>
            <a:r>
              <a:rPr lang="en-US" altLang="en-US" sz="2400" b="1" dirty="0">
                <a:latin typeface="Sylfaen" panose="010A0502050306030303" pitchFamily="18" charset="0"/>
              </a:rPr>
              <a:t> exterior</a:t>
            </a:r>
          </a:p>
          <a:p>
            <a:pPr eaLnBrk="1" hangingPunct="1"/>
            <a:r>
              <a:rPr lang="en-US" altLang="en-US" sz="2400" b="1" dirty="0" err="1">
                <a:latin typeface="Sylfaen" panose="010A0502050306030303" pitchFamily="18" charset="0"/>
              </a:rPr>
              <a:t>Relaciona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los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conceptos</a:t>
            </a:r>
            <a:r>
              <a:rPr lang="en-US" altLang="en-US" sz="2400" b="1" dirty="0">
                <a:latin typeface="Sylfaen" panose="010A0502050306030303" pitchFamily="18" charset="0"/>
              </a:rPr>
              <a:t> de la </a:t>
            </a:r>
            <a:r>
              <a:rPr lang="en-US" altLang="en-US" sz="2400" b="1" dirty="0" err="1">
                <a:latin typeface="Sylfaen" panose="010A0502050306030303" pitchFamily="18" charset="0"/>
              </a:rPr>
              <a:t>clase</a:t>
            </a:r>
            <a:r>
              <a:rPr lang="en-US" altLang="en-US" sz="2400" b="1" dirty="0">
                <a:latin typeface="Sylfaen" panose="010A0502050306030303" pitchFamily="18" charset="0"/>
              </a:rPr>
              <a:t> con </a:t>
            </a:r>
            <a:r>
              <a:rPr lang="en-US" altLang="en-US" sz="2400" b="1" dirty="0" err="1">
                <a:latin typeface="Sylfaen" panose="010A0502050306030303" pitchFamily="18" charset="0"/>
              </a:rPr>
              <a:t>tu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propia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vida</a:t>
            </a:r>
            <a:r>
              <a:rPr lang="en-US" altLang="en-US" sz="2400" b="1" dirty="0">
                <a:latin typeface="Sylfaen" panose="010A0502050306030303" pitchFamily="18" charset="0"/>
              </a:rPr>
              <a:t>.</a:t>
            </a:r>
          </a:p>
          <a:p>
            <a:pPr eaLnBrk="1" hangingPunct="1"/>
            <a:r>
              <a:rPr lang="en-US" altLang="en-US" sz="2400" b="1" dirty="0" err="1">
                <a:latin typeface="Sylfaen" panose="010A0502050306030303" pitchFamily="18" charset="0"/>
              </a:rPr>
              <a:t>Hacer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preguntas</a:t>
            </a:r>
            <a:r>
              <a:rPr lang="en-US" altLang="en-US" sz="2400" b="1" dirty="0">
                <a:latin typeface="Sylfaen" panose="010A0502050306030303" pitchFamily="18" charset="0"/>
              </a:rPr>
              <a:t> y </a:t>
            </a:r>
            <a:r>
              <a:rPr lang="en-US" altLang="en-US" sz="2400" b="1" dirty="0" err="1">
                <a:latin typeface="Sylfaen" panose="010A0502050306030303" pitchFamily="18" charset="0"/>
              </a:rPr>
              <a:t>ofrecer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críticas</a:t>
            </a:r>
            <a:r>
              <a:rPr lang="en-US" altLang="en-US" sz="2400" b="1" dirty="0">
                <a:latin typeface="Sylfaen" panose="010A0502050306030303" pitchFamily="18" charset="0"/>
              </a:rPr>
              <a:t>.</a:t>
            </a:r>
          </a:p>
          <a:p>
            <a:pPr eaLnBrk="1" hangingPunct="1"/>
            <a:r>
              <a:rPr lang="en-US" altLang="en-US" sz="2400" b="1" dirty="0" err="1">
                <a:latin typeface="Sylfaen" panose="010A0502050306030303" pitchFamily="18" charset="0"/>
              </a:rPr>
              <a:t>Estimular</a:t>
            </a:r>
            <a:r>
              <a:rPr lang="en-US" altLang="en-US" sz="2400" b="1" dirty="0">
                <a:latin typeface="Sylfaen" panose="010A0502050306030303" pitchFamily="18" charset="0"/>
              </a:rPr>
              <a:t> un debate </a:t>
            </a:r>
            <a:r>
              <a:rPr lang="en-US" altLang="en-US" sz="2400" b="1" dirty="0" err="1">
                <a:latin typeface="Sylfaen" panose="010A0502050306030303" pitchFamily="18" charset="0"/>
              </a:rPr>
              <a:t>más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pertinente</a:t>
            </a:r>
            <a:r>
              <a:rPr lang="en-US" altLang="en-US" sz="2400" b="1" dirty="0">
                <a:latin typeface="Sylfaen" panose="010A0502050306030303" pitchFamily="18" charset="0"/>
              </a:rPr>
              <a:t>.</a:t>
            </a:r>
          </a:p>
          <a:p>
            <a:pPr eaLnBrk="1" hangingPunct="1"/>
            <a:r>
              <a:rPr lang="en-US" altLang="en-US" sz="2400" b="1" dirty="0">
                <a:latin typeface="Sylfaen" panose="010A0502050306030303" pitchFamily="18" charset="0"/>
              </a:rPr>
              <a:t>No </a:t>
            </a:r>
            <a:r>
              <a:rPr lang="en-US" altLang="en-US" sz="2400" b="1" dirty="0" err="1">
                <a:latin typeface="Sylfaen" panose="010A0502050306030303" pitchFamily="18" charset="0"/>
              </a:rPr>
              <a:t>te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distraigas</a:t>
            </a:r>
            <a:r>
              <a:rPr lang="en-US" altLang="en-US" sz="2400" b="1" dirty="0"/>
              <a:t>,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mantente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en</a:t>
            </a:r>
            <a:r>
              <a:rPr lang="en-US" altLang="en-US" sz="2400" b="1" dirty="0"/>
              <a:t> la </a:t>
            </a:r>
            <a:r>
              <a:rPr lang="en-US" altLang="en-US" sz="2400" b="1" dirty="0" err="1"/>
              <a:t>tarea</a:t>
            </a:r>
            <a:r>
              <a:rPr lang="en-US" altLang="en-US" sz="2400" b="1" dirty="0"/>
              <a:t>.</a:t>
            </a:r>
            <a:endParaRPr lang="en-US" altLang="en-US" sz="2400" b="1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400" b="1" dirty="0" err="1">
                <a:latin typeface="Sylfaen" panose="010A0502050306030303" pitchFamily="18" charset="0"/>
              </a:rPr>
              <a:t>Mantén</a:t>
            </a:r>
            <a:r>
              <a:rPr lang="en-US" altLang="en-US" sz="2400" b="1" dirty="0">
                <a:latin typeface="Sylfaen" panose="010A0502050306030303" pitchFamily="18" charset="0"/>
              </a:rPr>
              <a:t> la </a:t>
            </a:r>
            <a:r>
              <a:rPr lang="en-US" altLang="en-US" sz="2400" b="1" dirty="0" err="1">
                <a:latin typeface="Sylfaen" panose="010A0502050306030303" pitchFamily="18" charset="0"/>
              </a:rPr>
              <a:t>mente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abierta</a:t>
            </a:r>
            <a:r>
              <a:rPr lang="en-US" altLang="en-US" sz="2400" b="1" dirty="0">
                <a:latin typeface="Sylfaen" panose="010A0502050306030303" pitchFamily="18" charset="0"/>
              </a:rPr>
              <a:t>: hay </a:t>
            </a:r>
            <a:r>
              <a:rPr lang="en-US" altLang="en-US" sz="2400" b="1" dirty="0" err="1">
                <a:latin typeface="Sylfaen" panose="010A0502050306030303" pitchFamily="18" charset="0"/>
              </a:rPr>
              <a:t>muchas</a:t>
            </a:r>
            <a:r>
              <a:rPr lang="en-US" altLang="en-US" sz="2400" b="1" dirty="0">
                <a:latin typeface="Sylfaen" panose="010A0502050306030303" pitchFamily="18" charset="0"/>
              </a:rPr>
              <a:t> ideas </a:t>
            </a:r>
            <a:r>
              <a:rPr lang="en-US" altLang="en-US" sz="2400" b="1" dirty="0" err="1">
                <a:latin typeface="Sylfaen" panose="010A0502050306030303" pitchFamily="18" charset="0"/>
              </a:rPr>
              <a:t>más</a:t>
            </a:r>
            <a:r>
              <a:rPr lang="en-US" altLang="en-US" sz="2400" b="1" dirty="0">
                <a:latin typeface="Sylfaen" panose="010A0502050306030303" pitchFamily="18" charset="0"/>
              </a:rPr>
              <a:t> </a:t>
            </a:r>
            <a:r>
              <a:rPr lang="en-US" altLang="en-US" sz="2400" b="1" dirty="0" err="1">
                <a:latin typeface="Sylfaen" panose="010A0502050306030303" pitchFamily="18" charset="0"/>
              </a:rPr>
              <a:t>allá</a:t>
            </a:r>
            <a:r>
              <a:rPr lang="en-US" altLang="en-US" sz="2400" b="1" dirty="0">
                <a:latin typeface="Sylfaen" panose="010A0502050306030303" pitchFamily="18" charset="0"/>
              </a:rPr>
              <a:t> de las </a:t>
            </a:r>
            <a:r>
              <a:rPr lang="en-US" altLang="en-US" sz="2400" b="1" dirty="0" err="1">
                <a:latin typeface="Sylfaen" panose="010A0502050306030303" pitchFamily="18" charset="0"/>
              </a:rPr>
              <a:t>tuyas</a:t>
            </a:r>
            <a:r>
              <a:rPr lang="en-US" altLang="en-US" sz="2400" b="1" dirty="0">
                <a:latin typeface="Sylfaen" panose="010A0502050306030303" pitchFamily="18" charset="0"/>
              </a:rPr>
              <a:t>.</a:t>
            </a:r>
          </a:p>
        </p:txBody>
      </p:sp>
      <p:sp>
        <p:nvSpPr>
          <p:cNvPr id="52229" name="WordArt 5"/>
          <p:cNvSpPr>
            <a:spLocks noChangeArrowheads="1" noChangeShapeType="1" noTextEdit="1"/>
          </p:cNvSpPr>
          <p:nvPr/>
        </p:nvSpPr>
        <p:spPr bwMode="auto">
          <a:xfrm>
            <a:off x="1524000" y="6019800"/>
            <a:ext cx="7086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Toda la </a:t>
            </a:r>
            <a:r>
              <a:rPr lang="en-US" sz="3600" kern="10" dirty="0" err="1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vida</a:t>
            </a:r>
            <a:r>
              <a:rPr lang="en-US" sz="3600" kern="10" dirty="0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es</a:t>
            </a:r>
            <a:r>
              <a:rPr lang="en-US" sz="3600" kern="10" dirty="0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aprendizaje</a:t>
            </a:r>
            <a:r>
              <a:rPr lang="en-US" sz="3600" kern="10" dirty="0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- </a:t>
            </a:r>
            <a:r>
              <a:rPr lang="en-US" sz="3600" kern="10" dirty="0" err="1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nunca</a:t>
            </a:r>
            <a:r>
              <a:rPr lang="en-US" sz="3600" kern="10" dirty="0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se </a:t>
            </a:r>
            <a:r>
              <a:rPr lang="en-US" sz="3600" kern="10" dirty="0" err="1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detiene</a:t>
            </a:r>
            <a:r>
              <a:rPr lang="en-US" sz="3600" kern="10" dirty="0"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4229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Aprendices visuales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543800" cy="44196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Prefieren ver información como fotos, diagramas, dibujos animados, demostraciones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Imagina palabras y conceptos que escuchen como imágenes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Se distrae fácilmente en una conferencia sin ayudas visuales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Abrumado con intensas imágenes acompañadas de conferencias...</a:t>
            </a:r>
          </a:p>
          <a:p>
            <a:pPr eaLnBrk="1" hangingPunct="1"/>
            <a:r>
              <a:rPr lang="en-US" altLang="en-US" sz="2800">
                <a:latin typeface="Sylfaen" panose="010A0502050306030303" pitchFamily="18" charset="0"/>
              </a:rPr>
              <a:t>Benefíciese del uso de tablas, mapas, notas y tarjetas de memoria cuando estudie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5867400" y="0"/>
          <a:ext cx="19050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Clip" r:id="rId4" imgW="1794967" imgH="1687068" progId="">
                  <p:embed/>
                </p:oleObj>
              </mc:Choice>
              <mc:Fallback>
                <p:oleObj name="Clip" r:id="rId4" imgW="1794967" imgH="1687068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0"/>
                        <a:ext cx="190500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2667000" y="6096000"/>
            <a:ext cx="39624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¡Déjame verlo!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410200" cy="1216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Aprendices auditivos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7630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Sylfaen" panose="010A0502050306030303" pitchFamily="18" charset="0"/>
              </a:rPr>
              <a:t>Prefiero escuchar la información hablada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Sylfaen" panose="010A0502050306030303" pitchFamily="18" charset="0"/>
              </a:rPr>
              <a:t>Puede absorber una conferencia con poco esfuerzo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Sylfaen" panose="010A0502050306030303" pitchFamily="18" charset="0"/>
              </a:rPr>
              <a:t>Puede que no necesite notas cuidadosas para aprender.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Sylfaen" panose="010A0502050306030303" pitchFamily="18" charset="0"/>
              </a:rPr>
              <a:t>A menudo evitan el contacto con los ojos para concentrarse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Sylfaen" panose="010A0502050306030303" pitchFamily="18" charset="0"/>
              </a:rPr>
              <a:t>Pueden leer en voz alta para sí mismos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Sylfaen" panose="010A0502050306030303" pitchFamily="18" charset="0"/>
              </a:rPr>
              <a:t>Como la música de fondo cuando estudian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172200" y="0"/>
          <a:ext cx="16002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lip" r:id="rId4" imgW="2910689" imgH="3468986" progId="">
                  <p:embed/>
                </p:oleObj>
              </mc:Choice>
              <mc:Fallback>
                <p:oleObj name="Clip" r:id="rId4" imgW="2910689" imgH="3468986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0"/>
                        <a:ext cx="16002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2209800" y="5715000"/>
            <a:ext cx="4343400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¡Déjame oírlo!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848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C73609"/>
                </a:solidFill>
                <a:latin typeface="Impact" pitchFamily="34" charset="0"/>
              </a:rPr>
              <a:t>Aprendices táctiles o quinesiológicos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686800" cy="4191000"/>
          </a:xfrm>
        </p:spPr>
        <p:txBody>
          <a:bodyPr/>
          <a:lstStyle/>
          <a:p>
            <a:pPr eaLnBrk="1" hangingPunct="1"/>
            <a:r>
              <a:rPr lang="en-US" altLang="en-US" sz="2800" dirty="0" err="1">
                <a:latin typeface="Sylfaen" panose="010A0502050306030303" pitchFamily="18" charset="0"/>
              </a:rPr>
              <a:t>Prefieren</a:t>
            </a:r>
            <a:r>
              <a:rPr lang="en-US" altLang="en-US" sz="2800" dirty="0">
                <a:latin typeface="Sylfaen" panose="010A0502050306030303" pitchFamily="18" charset="0"/>
              </a:rPr>
              <a:t> el </a:t>
            </a:r>
            <a:r>
              <a:rPr lang="en-US" altLang="en-US" sz="2800" dirty="0" err="1">
                <a:latin typeface="Sylfaen" panose="010A0502050306030303" pitchFamily="18" charset="0"/>
              </a:rPr>
              <a:t>tacto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como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su</a:t>
            </a:r>
            <a:r>
              <a:rPr lang="en-US" altLang="en-US" sz="2800" dirty="0">
                <a:latin typeface="Sylfaen" panose="010A0502050306030303" pitchFamily="18" charset="0"/>
              </a:rPr>
              <a:t> modo principal para </a:t>
            </a:r>
            <a:r>
              <a:rPr lang="en-US" altLang="en-US" sz="2800" dirty="0" err="1">
                <a:latin typeface="Sylfaen" panose="010A0502050306030303" pitchFamily="18" charset="0"/>
              </a:rPr>
              <a:t>tomar</a:t>
            </a:r>
            <a:r>
              <a:rPr lang="en-US" altLang="en-US" sz="2800" dirty="0">
                <a:latin typeface="Sylfaen" panose="010A0502050306030303" pitchFamily="18" charset="0"/>
              </a:rPr>
              <a:t> la </a:t>
            </a:r>
            <a:r>
              <a:rPr lang="en-US" altLang="en-US" sz="2800" dirty="0" err="1">
                <a:latin typeface="Sylfaen" panose="010A0502050306030303" pitchFamily="18" charset="0"/>
              </a:rPr>
              <a:t>información</a:t>
            </a:r>
            <a:endParaRPr lang="en-US" altLang="en-US" sz="2800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800" dirty="0" err="1">
                <a:latin typeface="Sylfaen" panose="010A0502050306030303" pitchFamily="18" charset="0"/>
              </a:rPr>
              <a:t>En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situaciones</a:t>
            </a:r>
            <a:r>
              <a:rPr lang="en-US" altLang="en-US" sz="2800" dirty="0">
                <a:latin typeface="Sylfaen" panose="010A0502050306030303" pitchFamily="18" charset="0"/>
              </a:rPr>
              <a:t> de </a:t>
            </a:r>
            <a:r>
              <a:rPr lang="en-US" altLang="en-US" sz="2800" dirty="0" err="1">
                <a:latin typeface="Sylfaen" panose="010A0502050306030303" pitchFamily="18" charset="0"/>
              </a:rPr>
              <a:t>conferencias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tradicionales</a:t>
            </a:r>
            <a:r>
              <a:rPr lang="en-US" altLang="en-US" sz="2800" dirty="0">
                <a:latin typeface="Sylfaen" panose="010A0502050306030303" pitchFamily="18" charset="0"/>
              </a:rPr>
              <a:t>, </a:t>
            </a:r>
            <a:r>
              <a:rPr lang="en-US" altLang="en-US" sz="2800" dirty="0" err="1">
                <a:latin typeface="Sylfaen" panose="010A0502050306030303" pitchFamily="18" charset="0"/>
              </a:rPr>
              <a:t>deberían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escribir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hechos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importantes</a:t>
            </a:r>
            <a:endParaRPr lang="en-US" altLang="en-US" sz="2800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800" dirty="0" err="1">
                <a:latin typeface="Sylfaen" panose="010A0502050306030303" pitchFamily="18" charset="0"/>
              </a:rPr>
              <a:t>Crear</a:t>
            </a:r>
            <a:r>
              <a:rPr lang="en-US" altLang="en-US" sz="2800" dirty="0">
                <a:latin typeface="Sylfaen" panose="010A0502050306030303" pitchFamily="18" charset="0"/>
              </a:rPr>
              <a:t> hojas de </a:t>
            </a:r>
            <a:r>
              <a:rPr lang="en-US" altLang="en-US" sz="2800" dirty="0" err="1">
                <a:latin typeface="Sylfaen" panose="010A0502050306030303" pitchFamily="18" charset="0"/>
              </a:rPr>
              <a:t>estudio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conectadas</a:t>
            </a:r>
            <a:r>
              <a:rPr lang="en-US" altLang="en-US" sz="2800" dirty="0">
                <a:latin typeface="Sylfaen" panose="010A0502050306030303" pitchFamily="18" charset="0"/>
              </a:rPr>
              <a:t> a </a:t>
            </a:r>
            <a:r>
              <a:rPr lang="en-US" altLang="en-US" sz="2800" dirty="0" err="1">
                <a:latin typeface="Sylfaen" panose="010A0502050306030303" pitchFamily="18" charset="0"/>
              </a:rPr>
              <a:t>ejemplos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vívidos</a:t>
            </a:r>
            <a:endParaRPr lang="en-US" altLang="en-US" sz="2800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800" dirty="0">
                <a:latin typeface="Sylfaen" panose="010A0502050306030303" pitchFamily="18" charset="0"/>
              </a:rPr>
              <a:t>Los </a:t>
            </a:r>
            <a:r>
              <a:rPr lang="en-US" altLang="en-US" sz="2800" dirty="0" err="1">
                <a:latin typeface="Sylfaen" panose="010A0502050306030303" pitchFamily="18" charset="0"/>
              </a:rPr>
              <a:t>juegos</a:t>
            </a:r>
            <a:r>
              <a:rPr lang="en-US" altLang="en-US" sz="2800" dirty="0">
                <a:latin typeface="Sylfaen" panose="010A0502050306030303" pitchFamily="18" charset="0"/>
              </a:rPr>
              <a:t> de </a:t>
            </a:r>
            <a:r>
              <a:rPr lang="en-US" altLang="en-US" sz="2800" dirty="0" err="1">
                <a:latin typeface="Sylfaen" panose="010A0502050306030303" pitchFamily="18" charset="0"/>
              </a:rPr>
              <a:t>rol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pueden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ayudarles</a:t>
            </a:r>
            <a:r>
              <a:rPr lang="en-US" altLang="en-US" sz="2800" dirty="0">
                <a:latin typeface="Sylfaen" panose="010A0502050306030303" pitchFamily="18" charset="0"/>
              </a:rPr>
              <a:t> a </a:t>
            </a:r>
            <a:r>
              <a:rPr lang="en-US" altLang="en-US" sz="2800" dirty="0" err="1">
                <a:latin typeface="Sylfaen" panose="010A0502050306030303" pitchFamily="18" charset="0"/>
              </a:rPr>
              <a:t>aprender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endParaRPr lang="en-US" altLang="en-US" sz="2800" dirty="0" smtClean="0">
              <a:latin typeface="Sylfaen" panose="010A0502050306030303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800" dirty="0" smtClean="0">
                <a:latin typeface="Sylfaen" panose="010A0502050306030303" pitchFamily="18" charset="0"/>
              </a:rPr>
              <a:t>   y</a:t>
            </a:r>
            <a:r>
              <a:rPr lang="en-US" altLang="en-US" sz="2800" dirty="0" smtClean="0">
                <a:latin typeface="Sylfaen" panose="010A0502050306030303" pitchFamily="18" charset="0"/>
              </a:rPr>
              <a:t> </a:t>
            </a:r>
            <a:r>
              <a:rPr lang="en-US" altLang="en-US" sz="2800" dirty="0" err="1" smtClean="0">
                <a:latin typeface="Sylfaen" panose="010A0502050306030303" pitchFamily="18" charset="0"/>
              </a:rPr>
              <a:t>recordar</a:t>
            </a:r>
            <a:r>
              <a:rPr lang="en-US" altLang="en-US" sz="2800" dirty="0" smtClean="0">
                <a:latin typeface="Sylfaen" panose="010A0502050306030303" pitchFamily="18" charset="0"/>
              </a:rPr>
              <a:t> </a:t>
            </a:r>
            <a:r>
              <a:rPr lang="en-US" altLang="en-US" sz="2800" dirty="0">
                <a:latin typeface="Sylfaen" panose="010A0502050306030303" pitchFamily="18" charset="0"/>
              </a:rPr>
              <a:t>las ideas </a:t>
            </a:r>
            <a:r>
              <a:rPr lang="en-US" altLang="en-US" sz="2800" dirty="0" err="1">
                <a:latin typeface="Sylfaen" panose="010A0502050306030303" pitchFamily="18" charset="0"/>
              </a:rPr>
              <a:t>importantes</a:t>
            </a:r>
            <a:endParaRPr lang="en-US" altLang="en-US" sz="2800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800" dirty="0" err="1">
                <a:latin typeface="Sylfaen" panose="010A0502050306030303" pitchFamily="18" charset="0"/>
              </a:rPr>
              <a:t>Puede</a:t>
            </a:r>
            <a:r>
              <a:rPr lang="en-US" altLang="en-US" sz="2800" dirty="0">
                <a:latin typeface="Sylfaen" panose="010A0502050306030303" pitchFamily="18" charset="0"/>
              </a:rPr>
              <a:t> </a:t>
            </a:r>
            <a:r>
              <a:rPr lang="en-US" altLang="en-US" sz="2800" dirty="0" err="1">
                <a:latin typeface="Sylfaen" panose="010A0502050306030303" pitchFamily="18" charset="0"/>
              </a:rPr>
              <a:t>beneficiarse</a:t>
            </a:r>
            <a:r>
              <a:rPr lang="en-US" altLang="en-US" sz="2800" dirty="0">
                <a:latin typeface="Sylfaen" panose="010A0502050306030303" pitchFamily="18" charset="0"/>
              </a:rPr>
              <a:t> del </a:t>
            </a:r>
            <a:r>
              <a:rPr lang="en-US" altLang="en-US" sz="2800" dirty="0" err="1">
                <a:latin typeface="Sylfaen" panose="010A0502050306030303" pitchFamily="18" charset="0"/>
              </a:rPr>
              <a:t>uso</a:t>
            </a:r>
            <a:r>
              <a:rPr lang="en-US" altLang="en-US" sz="2800" dirty="0">
                <a:latin typeface="Sylfaen" panose="010A0502050306030303" pitchFamily="18" charset="0"/>
              </a:rPr>
              <a:t> de </a:t>
            </a:r>
            <a:r>
              <a:rPr lang="en-US" altLang="en-US" sz="2800" dirty="0" err="1">
                <a:latin typeface="Sylfaen" panose="010A0502050306030303" pitchFamily="18" charset="0"/>
              </a:rPr>
              <a:t>manipuladores</a:t>
            </a:r>
            <a:endParaRPr lang="en-US" altLang="en-US" sz="2800" dirty="0">
              <a:latin typeface="Sylfaen" panose="010A0502050306030303" pitchFamily="18" charset="0"/>
            </a:endParaRP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286000" y="5791200"/>
            <a:ext cx="39624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¡Déjame experimentarlo!</a:t>
            </a:r>
          </a:p>
        </p:txBody>
      </p:sp>
      <p:pic>
        <p:nvPicPr>
          <p:cNvPr id="9224" name="Picture 8" descr="MCj00980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57775"/>
            <a:ext cx="15652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AutoShape 9"/>
          <p:cNvSpPr>
            <a:spLocks noChangeArrowheads="1"/>
          </p:cNvSpPr>
          <p:nvPr/>
        </p:nvSpPr>
        <p:spPr bwMode="auto">
          <a:xfrm rot="1121084">
            <a:off x="7027067" y="3733017"/>
            <a:ext cx="1682171" cy="3068785"/>
          </a:xfrm>
          <a:prstGeom prst="wedgeRoundRectCallout">
            <a:avLst>
              <a:gd name="adj1" fmla="val -33333"/>
              <a:gd name="adj2" fmla="val 7777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Verdana" panose="020B0604030504040204" pitchFamily="34" charset="0"/>
              </a:rPr>
              <a:t>De </a:t>
            </a:r>
            <a:r>
              <a:rPr lang="en-US" altLang="en-US" sz="2400" dirty="0" err="1">
                <a:latin typeface="Verdana" panose="020B0604030504040204" pitchFamily="34" charset="0"/>
              </a:rPr>
              <a:t>acuerdo</a:t>
            </a:r>
            <a:r>
              <a:rPr lang="en-US" altLang="en-US" sz="2400" dirty="0">
                <a:latin typeface="Verdana" panose="020B0604030504040204" pitchFamily="34" charset="0"/>
              </a:rPr>
              <a:t>, </a:t>
            </a:r>
            <a:r>
              <a:rPr lang="en-US" altLang="en-US" sz="2400" dirty="0" err="1">
                <a:latin typeface="Verdana" panose="020B0604030504040204" pitchFamily="34" charset="0"/>
              </a:rPr>
              <a:t>yo</a:t>
            </a:r>
            <a:endParaRPr lang="en-US" altLang="en-US" sz="24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Verdana" panose="020B0604030504040204" pitchFamily="34" charset="0"/>
              </a:rPr>
              <a:t>...lo </a:t>
            </a:r>
            <a:r>
              <a:rPr lang="en-US" altLang="en-US" sz="2400" dirty="0" err="1">
                <a:latin typeface="Verdana" panose="020B0604030504040204" pitchFamily="34" charset="0"/>
              </a:rPr>
              <a:t>entiendo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ahora</a:t>
            </a:r>
            <a:r>
              <a:rPr lang="en-US" altLang="en-US" sz="2400" dirty="0">
                <a:latin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8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98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98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5" grpId="0" animBg="1"/>
      <p:bldP spid="922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Extraversión/Introversión</a:t>
            </a:r>
            <a:br>
              <a:rPr lang="en-US">
                <a:solidFill>
                  <a:srgbClr val="C73609"/>
                </a:solidFill>
                <a:latin typeface="Impact" pitchFamily="34" charset="0"/>
              </a:rPr>
            </a:br>
            <a:r>
              <a:rPr lang="en-US">
                <a:solidFill>
                  <a:srgbClr val="C73609"/>
                </a:solidFill>
                <a:latin typeface="Impact" pitchFamily="34" charset="0"/>
              </a:rPr>
              <a:t>(Orientación social)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7696200" cy="3810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006600"/>
                </a:solidFill>
                <a:latin typeface="Sylfaen" panose="010A0502050306030303" pitchFamily="18" charset="0"/>
              </a:rPr>
              <a:t>Extrovertidos 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Como hablar con otros y tomar medidas.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Prefieren el aprendizaje activo y los proyectos en grupo.</a:t>
            </a:r>
          </a:p>
          <a:p>
            <a:pPr algn="r" eaLnBrk="1" hangingPunct="1"/>
            <a:endParaRPr lang="en-US" altLang="en-US" sz="2800">
              <a:latin typeface="Sylfaen" panose="010A0502050306030303" pitchFamily="18" charset="0"/>
            </a:endParaRPr>
          </a:p>
          <a:p>
            <a:pPr algn="r" eaLnBrk="1" hangingPunct="1"/>
            <a:r>
              <a:rPr lang="en-US" altLang="en-US" sz="2800" b="1">
                <a:solidFill>
                  <a:srgbClr val="006600"/>
                </a:solidFill>
                <a:latin typeface="Sylfaen" panose="010A0502050306030303" pitchFamily="18" charset="0"/>
              </a:rPr>
              <a:t>Introvertidos</a:t>
            </a:r>
          </a:p>
          <a:p>
            <a:pPr lvl="1" algn="r" eaLnBrk="1" hangingPunct="1"/>
            <a:r>
              <a:rPr lang="en-US" altLang="en-US">
                <a:latin typeface="Sylfaen" panose="010A0502050306030303" pitchFamily="18" charset="0"/>
              </a:rPr>
              <a:t>Prefiero que sean otros los que hablen.</a:t>
            </a:r>
          </a:p>
          <a:p>
            <a:pPr lvl="1" algn="r" eaLnBrk="1" hangingPunct="1"/>
            <a:r>
              <a:rPr lang="en-US" altLang="en-US">
                <a:latin typeface="Sylfaen" panose="010A0502050306030303" pitchFamily="18" charset="0"/>
              </a:rPr>
              <a:t>Prefiero las conferencias y las tareas estructuradas.</a:t>
            </a:r>
          </a:p>
        </p:txBody>
      </p:sp>
      <p:pic>
        <p:nvPicPr>
          <p:cNvPr id="24583" name="Picture 7" descr="j029756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18097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9" descr="MCEN00630_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1656">
            <a:off x="7215188" y="1295400"/>
            <a:ext cx="1928812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Picture 11" descr="MCj0334096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410200"/>
            <a:ext cx="15208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3" name="Picture 17" descr="j023178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1701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491288" cy="12779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Pensar/sentir</a:t>
            </a:r>
            <a:br>
              <a:rPr lang="en-US">
                <a:solidFill>
                  <a:srgbClr val="C73609"/>
                </a:solidFill>
                <a:latin typeface="Impact" pitchFamily="34" charset="0"/>
              </a:rPr>
            </a:br>
            <a:r>
              <a:rPr lang="en-US">
                <a:solidFill>
                  <a:srgbClr val="C73609"/>
                </a:solidFill>
                <a:latin typeface="Impact" pitchFamily="34" charset="0"/>
              </a:rPr>
              <a:t>(Toma de decisiones)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667000" y="1600200"/>
            <a:ext cx="6172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>
                <a:solidFill>
                  <a:srgbClr val="006600"/>
                </a:solidFill>
                <a:latin typeface="Sylfaen" panose="010A0502050306030303" pitchFamily="18" charset="0"/>
              </a:rPr>
              <a:t>Pensadores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Les gusta adoptar un enfoque objetivo y hacer hincapié en la lógica y el análisis en sus decisiones.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Prefieren la retroalimentación objetiva, y prosperan cuando hay presión para tener éxito.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>
                <a:solidFill>
                  <a:srgbClr val="006600"/>
                </a:solidFill>
                <a:latin typeface="Sylfaen" panose="010A0502050306030303" pitchFamily="18" charset="0"/>
              </a:rPr>
              <a:t>Sensores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Prefiero la emoción a la lógica.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Dar mayor peso al impacto de las relaciones en sus decisiones.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Prefieren la retroalimentación positiva y el reconocimiento individual.</a:t>
            </a:r>
          </a:p>
        </p:txBody>
      </p:sp>
      <p:pic>
        <p:nvPicPr>
          <p:cNvPr id="26628" name="Picture 4" descr="MCj039792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18256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 descr="MCj0287473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43400"/>
            <a:ext cx="2693988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198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C73609"/>
                </a:solidFill>
                <a:latin typeface="Impact" pitchFamily="34" charset="0"/>
              </a:rPr>
              <a:t>Juzgar/Percibir</a:t>
            </a:r>
            <a:br>
              <a:rPr lang="en-US">
                <a:solidFill>
                  <a:srgbClr val="C73609"/>
                </a:solidFill>
                <a:latin typeface="Impact" pitchFamily="34" charset="0"/>
              </a:rPr>
            </a:br>
            <a:r>
              <a:rPr lang="en-US">
                <a:solidFill>
                  <a:srgbClr val="C73609"/>
                </a:solidFill>
                <a:latin typeface="Impact" pitchFamily="34" charset="0"/>
              </a:rPr>
              <a:t>(Alcanzando metas)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6172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>
                <a:solidFill>
                  <a:srgbClr val="006600"/>
                </a:solidFill>
                <a:latin typeface="Sylfaen" panose="010A0502050306030303" pitchFamily="18" charset="0"/>
              </a:rPr>
              <a:t>Jueces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Prefieren estrategias claramente definidas para alcanzar sus objetivos.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Puede que se cierre demasiado rápido.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Prefiero el orden, la estructura y los plazos.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>
                <a:solidFill>
                  <a:srgbClr val="006600"/>
                </a:solidFill>
                <a:latin typeface="Sylfaen" panose="010A0502050306030303" pitchFamily="18" charset="0"/>
              </a:rPr>
              <a:t>Perceptores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Le gusta considerar todos los aspectos de un problema y puede correr algún riesgo por no completar su trabajo.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Prefieren la espontaneidad y la flexibilidad.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5638800" y="304800"/>
            <a:ext cx="1905000" cy="1219200"/>
          </a:xfrm>
          <a:prstGeom prst="wedgeRectCallout">
            <a:avLst>
              <a:gd name="adj1" fmla="val 69833"/>
              <a:gd name="adj2" fmla="val 142449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663300"/>
                </a:solidFill>
                <a:latin typeface="Verdana" panose="020B0604030504040204" pitchFamily="34" charset="0"/>
              </a:rPr>
              <a:t>¡Ya me decidí!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663300"/>
                </a:solidFill>
                <a:latin typeface="Verdana" panose="020B0604030504040204" pitchFamily="34" charset="0"/>
              </a:rPr>
              <a:t>No me confundas con los hechos.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5562600" y="3886200"/>
            <a:ext cx="3124200" cy="457200"/>
          </a:xfrm>
          <a:prstGeom prst="wedgeRoundRectCallout">
            <a:avLst>
              <a:gd name="adj1" fmla="val -1676"/>
              <a:gd name="adj2" fmla="val 246181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6600"/>
                </a:solidFill>
                <a:latin typeface="Verdana" panose="020B0604030504040204" pitchFamily="34" charset="0"/>
              </a:rPr>
              <a:t>Pensemos en esto</a:t>
            </a:r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76400"/>
            <a:ext cx="15017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212407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 animBg="1"/>
      <p:bldP spid="276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05800" cy="1189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rgbClr val="C73609"/>
                </a:solidFill>
                <a:latin typeface="Impact" pitchFamily="34" charset="0"/>
              </a:rPr>
              <a:t>Asignación #2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058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400">
              <a:latin typeface="Sylfaen" panose="010A0502050306030303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Haga el Inventario de Estilos de Aprendizaje en las próximas dos páginas.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Sylfaen" panose="010A0502050306030303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latin typeface="Sylfaen" panose="010A0502050306030303" pitchFamily="18" charset="0"/>
              </a:rPr>
              <a:t>Piensa en tus clases favoritas hasta ahora. ¿Qué tienen en común? ¿Te gustó</a:t>
            </a:r>
            <a:r>
              <a:rPr lang="en-US" altLang="en-US" sz="2400"/>
              <a:t>...</a:t>
            </a:r>
            <a:endParaRPr lang="en-US" altLang="en-US" sz="2400">
              <a:latin typeface="Sylfaen" panose="010A0502050306030303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tx2"/>
                </a:solidFill>
                <a:latin typeface="Sylfaen" panose="010A0502050306030303" pitchFamily="18" charset="0"/>
              </a:rPr>
              <a:t>dominar los hechos?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tx2"/>
                </a:solidFill>
                <a:latin typeface="Sylfaen" panose="010A0502050306030303" pitchFamily="18" charset="0"/>
              </a:rPr>
              <a:t>¿Discusión? ¿O trabajar por tu cuenta?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tx2"/>
                </a:solidFill>
                <a:latin typeface="Sylfaen" panose="010A0502050306030303" pitchFamily="18" charset="0"/>
              </a:rPr>
              <a:t>conferencia? o emparejamiento o agrupación?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tx2"/>
                </a:solidFill>
                <a:latin typeface="Sylfaen" panose="010A0502050306030303" pitchFamily="18" charset="0"/>
              </a:rPr>
              <a:t>actividades prácticas?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6600"/>
              </a:solidFill>
              <a:latin typeface="Sylfaen" panose="010A0502050306030303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006600"/>
                </a:solidFill>
                <a:latin typeface="Sylfaen" panose="010A0502050306030303" pitchFamily="18" charset="0"/>
              </a:rPr>
              <a:t>¿Cómo crees que aprendes?</a:t>
            </a:r>
            <a:endParaRPr lang="en-US" altLang="en-US" sz="2400" b="1" i="1">
              <a:solidFill>
                <a:srgbClr val="006600"/>
              </a:solidFill>
              <a:latin typeface="Sylfaen" panose="010A0502050306030303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b="1">
              <a:latin typeface="Arial Unicode MS" pitchFamily="34" charset="-128"/>
            </a:endParaRPr>
          </a:p>
        </p:txBody>
      </p:sp>
      <p:pic>
        <p:nvPicPr>
          <p:cNvPr id="43013" name="Picture 5" descr="MCj008903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89525"/>
            <a:ext cx="16764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8" descr="MCj0198724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147002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WordArt 9"/>
          <p:cNvSpPr>
            <a:spLocks noChangeArrowheads="1" noChangeShapeType="1" noTextEdit="1"/>
          </p:cNvSpPr>
          <p:nvPr/>
        </p:nvSpPr>
        <p:spPr bwMode="auto">
          <a:xfrm>
            <a:off x="5181600" y="800100"/>
            <a:ext cx="24384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ideas...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1" y="47459"/>
            <a:ext cx="4717450" cy="64089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age_x0020_Display_x0020_Order xmlns="f678b3e7-99ca-49a2-9591-16a4ba76fdac">1</Page_x0020_Display_x0020_Order>
    <Display_x0020_In_x0020_Nav xmlns="f678b3e7-99ca-49a2-9591-16a4ba76fdac">true</Display_x0020_In_x0020_Nav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E8F708C843AB40A5A0D58C9AD21769" ma:contentTypeVersion="0" ma:contentTypeDescription="Create a new document." ma:contentTypeScope="" ma:versionID="451b84111a2b33a3123f02a69e79d924">
  <xsd:schema xmlns:xsd="http://www.w3.org/2001/XMLSchema" xmlns:xs="http://www.w3.org/2001/XMLSchema" xmlns:p="http://schemas.microsoft.com/office/2006/metadata/properties" xmlns:ns2="f678b3e7-99ca-49a2-9591-16a4ba76fdac" targetNamespace="http://schemas.microsoft.com/office/2006/metadata/properties" ma:root="true" ma:fieldsID="d6cf115dc1f6827e14f844cccabb302f" ns2:_="">
    <xsd:import namespace="f678b3e7-99ca-49a2-9591-16a4ba76fda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Display_x0020_In_x0020_Nav" minOccurs="0"/>
                <xsd:element ref="ns2:Page_x0020_Display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8b3e7-99ca-49a2-9591-16a4ba76fda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isplay_x0020_In_x0020_Nav" ma:index="11" nillable="true" ma:displayName="Display In Nav" ma:default="1" ma:description="Use this value to determine whether a link or page is currently visible in the Navigation control." ma:internalName="Display_x0020_In_x0020_Nav">
      <xsd:simpleType>
        <xsd:restriction base="dms:Boolean"/>
      </xsd:simpleType>
    </xsd:element>
    <xsd:element name="Page_x0020_Display_x0020_Order" ma:index="12" nillable="true" ma:displayName="Page Display Order" ma:decimals="0" ma:default="1" ma:description="Use this property to control the order that pages will display within the Navigaton control." ma:internalName="Page_x0020_Display_x0020_Order" ma:readOnly="false" ma:percentage="FALSE">
      <xsd:simpleType>
        <xsd:restriction base="dms:Number">
          <xsd:maxInclusive value="1000000"/>
          <xsd:minInclusive value="1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161188-03CC-4620-944F-3CCD481EE1A3}">
  <ds:schemaRefs>
    <ds:schemaRef ds:uri="http://schemas.microsoft.com/office/2006/metadata/properties"/>
    <ds:schemaRef ds:uri="http://purl.org/dc/elements/1.1/"/>
    <ds:schemaRef ds:uri="http://purl.org/dc/terms/"/>
    <ds:schemaRef ds:uri="f678b3e7-99ca-49a2-9591-16a4ba76fdac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1CE732F-C316-416E-BFE9-2A12D7F2071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B229A47-22E7-49F7-8ACB-E6142143127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72C14B4-84D1-4B8B-86FB-85EAC90C9E6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EC5BDF5-D33B-40C6-AC60-FBAF4DAA2D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78b3e7-99ca-49a2-9591-16a4ba76fd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14619</TotalTime>
  <Words>716</Words>
  <Application>Microsoft Office PowerPoint</Application>
  <PresentationFormat>On-screen Show (4:3)</PresentationFormat>
  <Paragraphs>103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30" baseType="lpstr">
      <vt:lpstr>Arial Unicode MS</vt:lpstr>
      <vt:lpstr>Ashley Crawford</vt:lpstr>
      <vt:lpstr>Baskerville Old Face</vt:lpstr>
      <vt:lpstr>Harrington</vt:lpstr>
      <vt:lpstr>HERMAN</vt:lpstr>
      <vt:lpstr>Impact</vt:lpstr>
      <vt:lpstr>MS Pゴシック</vt:lpstr>
      <vt:lpstr>Sylfaen</vt:lpstr>
      <vt:lpstr>Tahoma</vt:lpstr>
      <vt:lpstr>Times New Roman</vt:lpstr>
      <vt:lpstr>Trebuchet MS</vt:lpstr>
      <vt:lpstr>TRENDY</vt:lpstr>
      <vt:lpstr>Verdana</vt:lpstr>
      <vt:lpstr>Wingdings</vt:lpstr>
      <vt:lpstr>Wingdings 2</vt:lpstr>
      <vt:lpstr>Opulent</vt:lpstr>
      <vt:lpstr>Clip</vt:lpstr>
      <vt:lpstr>¿Qué son los estilos de aprendizaje?</vt:lpstr>
      <vt:lpstr>Aprendices visuales</vt:lpstr>
      <vt:lpstr>Aprendices auditivos</vt:lpstr>
      <vt:lpstr>Aprendices táctiles o quinesiológicos</vt:lpstr>
      <vt:lpstr>Extraversión/Introversión (Orientación social)</vt:lpstr>
      <vt:lpstr>Pensar/sentir (Toma de decisiones)</vt:lpstr>
      <vt:lpstr>Juzgar/Percibir (Alcanzando metas)</vt:lpstr>
      <vt:lpstr>Asignación #2</vt:lpstr>
      <vt:lpstr>PowerPoint Presentation</vt:lpstr>
      <vt:lpstr>PowerPoint Presentation</vt:lpstr>
      <vt:lpstr>Usando el conocimiento de su estilo de aprendizaje</vt:lpstr>
      <vt:lpstr>Construir fortalezas a través de los estilos de aprendizaje</vt:lpstr>
      <vt:lpstr>¡Recuerda! No importa cuál sea tu estilo de aprendizaje, es muy importante...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"Learning Styles" Powerpoint</dc:title>
  <dc:creator>Leo Kenny</dc:creator>
  <cp:lastModifiedBy>10</cp:lastModifiedBy>
  <cp:revision>1189</cp:revision>
  <dcterms:created xsi:type="dcterms:W3CDTF">2003-11-09T22:53:24Z</dcterms:created>
  <dcterms:modified xsi:type="dcterms:W3CDTF">2020-07-28T13:40:21Z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P5HZTAUAE3PW-2510-2</vt:lpwstr>
  </property>
  <property fmtid="{D5CDD505-2E9C-101B-9397-08002B2CF9AE}" pid="3" name="_dlc_DocIdItemGuid">
    <vt:lpwstr>5e8d72a4-5630-4cfe-a6e7-209184b88586</vt:lpwstr>
  </property>
  <property fmtid="{D5CDD505-2E9C-101B-9397-08002B2CF9AE}" pid="4" name="_dlc_DocIdUrl">
    <vt:lpwstr>http://lscc.edu/faculty/taralyn_a_pierce/_layouts/DocIdRedir.aspx?ID=P5HZTAUAE3PW-2510-2, P5HZTAUAE3PW-2510-2</vt:lpwstr>
  </property>
</Properties>
</file>